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210 국민체조" panose="020B0600000101010101" charset="-127"/>
      <p:regular r:id="rId18"/>
    </p:embeddedFont>
    <p:embeddedFont>
      <p:font typeface="210 네버랜드 Bold" panose="020B0600000101010101" charset="-127"/>
      <p:regular r:id="rId19"/>
    </p:embeddedFont>
    <p:embeddedFont>
      <p:font typeface="210 다락방" panose="020B0600000101010101" charset="-127"/>
      <p:regular r:id="rId20"/>
    </p:embeddedFont>
    <p:embeddedFont>
      <p:font typeface="Nanum Square" panose="020B0600000101010101" charset="-127"/>
      <p:regular r:id="rId21"/>
    </p:embeddedFont>
    <p:embeddedFont>
      <p:font typeface="Nanum Square Bold" panose="020B0600000101010101" charset="-127"/>
      <p:regular r:id="rId22"/>
    </p:embeddedFont>
    <p:embeddedFont>
      <p:font typeface="Source Han Sans KR" panose="020B0600000101010101" charset="-127"/>
      <p:regular r:id="rId23"/>
    </p:embeddedFont>
    <p:embeddedFont>
      <p:font typeface="Source Han Sans KR Bold" panose="020B0600000101010101" charset="-127"/>
      <p:regular r:id="rId24"/>
    </p:embeddedFont>
    <p:embeddedFont>
      <p:font typeface="무궁화 고딕" panose="020B0600000101010101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951394A-E467-4F97-855B-72E4810620B0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제목 없는 구역" id="{D9920A88-6ABE-4EDE-9C29-BB7BEE3D4AB4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1728" y="-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앱의 이름은 닥터입니다. 저는 반려견의 건강 문제를 AI를 통해 조기에 발견하고, 보호자들이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jonathan-chandra/dog-eye-problems-detec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07282" y="5737645"/>
            <a:ext cx="2073435" cy="2107193"/>
          </a:xfrm>
          <a:custGeom>
            <a:avLst/>
            <a:gdLst/>
            <a:ahLst/>
            <a:cxnLst/>
            <a:rect l="l" t="t" r="r" b="b"/>
            <a:pathLst>
              <a:path w="2073435" h="2107193">
                <a:moveTo>
                  <a:pt x="0" y="0"/>
                </a:moveTo>
                <a:lnTo>
                  <a:pt x="2073436" y="0"/>
                </a:lnTo>
                <a:lnTo>
                  <a:pt x="2073436" y="2107193"/>
                </a:lnTo>
                <a:lnTo>
                  <a:pt x="0" y="2107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00713" y="8387763"/>
            <a:ext cx="6886575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0"/>
              </a:lnSpc>
            </a:pPr>
            <a:r>
              <a:rPr lang="en-US" sz="3800" spc="-76">
                <a:solidFill>
                  <a:srgbClr val="5E524E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2023145080 정유진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54525" y="2632710"/>
            <a:ext cx="10178950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9600" spc="-384">
                <a:solidFill>
                  <a:srgbClr val="5E524E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반려견</a:t>
            </a:r>
            <a:r>
              <a:rPr lang="en-US" sz="9600" u="none" strike="noStrike" spc="-384">
                <a:solidFill>
                  <a:srgbClr val="5E524E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건강 진단 </a:t>
            </a:r>
          </a:p>
          <a:p>
            <a:pPr marL="0" lvl="0" indent="0" algn="ctr">
              <a:lnSpc>
                <a:spcPts val="9600"/>
              </a:lnSpc>
            </a:pPr>
            <a:r>
              <a:rPr lang="en-US" sz="9600" u="none" strike="noStrike" spc="-384">
                <a:solidFill>
                  <a:srgbClr val="5E524E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앱 설계서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0954" y="799427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AD6D3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65383" cy="240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5230" y="8304371"/>
            <a:ext cx="23102068" cy="1307034"/>
            <a:chOff x="0" y="0"/>
            <a:chExt cx="30802758" cy="17427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634527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049158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532751" y="2680121"/>
            <a:ext cx="10626447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532751" y="995760"/>
            <a:ext cx="4344049" cy="124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 dirty="0" err="1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메인메뉴</a:t>
            </a:r>
            <a:endParaRPr lang="en-US" sz="8000" spc="-320" dirty="0">
              <a:solidFill>
                <a:srgbClr val="231815"/>
              </a:solidFill>
              <a:latin typeface="210 국민체조"/>
              <a:ea typeface="210 국민체조"/>
              <a:cs typeface="210 국민체조"/>
              <a:sym typeface="210 국민체조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751" y="3015711"/>
            <a:ext cx="11736218" cy="5631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5022"/>
              </a:lnSpc>
              <a:buFont typeface="Arial"/>
              <a:buChar char="•"/>
            </a:pP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강아지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마스코트를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활용해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사용자에게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친근한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인상을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제공</a:t>
            </a: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5022"/>
              </a:lnSpc>
            </a:pP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2932" lvl="1" indent="-291466" algn="l">
              <a:lnSpc>
                <a:spcPts val="5022"/>
              </a:lnSpc>
              <a:buFont typeface="Arial"/>
              <a:buChar char="•"/>
            </a:pP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각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한눈에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알아볼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수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있도록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아이콘과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색상을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단순하게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유지</a:t>
            </a: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5022"/>
              </a:lnSpc>
            </a:pP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2932" lvl="1" indent="-291466" algn="l">
              <a:lnSpc>
                <a:spcPts val="5022"/>
              </a:lnSpc>
              <a:buFont typeface="Arial"/>
              <a:buChar char="•"/>
            </a:pP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하단에는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‘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오늘의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건강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상식’을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추가해서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사용자가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앱을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사용할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때마다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  <a:p>
            <a:pPr algn="l">
              <a:lnSpc>
                <a:spcPts val="5022"/>
              </a:lnSpc>
            </a:pP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유용한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반려견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건강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팁을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확인</a:t>
            </a: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5022"/>
              </a:lnSpc>
            </a:pP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2932" lvl="1" indent="-291466" algn="l">
              <a:lnSpc>
                <a:spcPts val="5022"/>
              </a:lnSpc>
              <a:buFont typeface="Arial"/>
              <a:buChar char="•"/>
            </a:pP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건강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상식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내용이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일정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간격으로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자동으로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넘어가도록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구현</a:t>
            </a: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5022"/>
              </a:lnSpc>
            </a:pP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5" name="Picture 11">
            <a:hlinkClick r:id="" action="ppaction://media"/>
            <a:extLst>
              <a:ext uri="{FF2B5EF4-FFF2-40B4-BE49-F238E27FC236}">
                <a16:creationId xmlns:a16="http://schemas.microsoft.com/office/drawing/2014/main" id="{0D7C0ED6-9539-EC65-4EA7-B5E29D848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3001649" y="419691"/>
            <a:ext cx="4433534" cy="9740340"/>
          </a:xfrm>
          <a:prstGeom prst="rect">
            <a:avLst/>
          </a:prstGeom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E2E05800-339A-8D33-E16C-59BDAD6AE3E8}"/>
              </a:ext>
            </a:extLst>
          </p:cNvPr>
          <p:cNvSpPr/>
          <p:nvPr/>
        </p:nvSpPr>
        <p:spPr>
          <a:xfrm>
            <a:off x="12727652" y="203171"/>
            <a:ext cx="4949983" cy="10121929"/>
          </a:xfrm>
          <a:custGeom>
            <a:avLst/>
            <a:gdLst/>
            <a:ahLst/>
            <a:cxnLst/>
            <a:rect l="l" t="t" r="r" b="b"/>
            <a:pathLst>
              <a:path w="4990332" h="10081478">
                <a:moveTo>
                  <a:pt x="0" y="0"/>
                </a:moveTo>
                <a:lnTo>
                  <a:pt x="4990332" y="0"/>
                </a:lnTo>
                <a:lnTo>
                  <a:pt x="4990332" y="10081478"/>
                </a:lnTo>
                <a:lnTo>
                  <a:pt x="0" y="1008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AD6D3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65383" cy="240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5230" y="8304371"/>
            <a:ext cx="23102068" cy="1307034"/>
            <a:chOff x="0" y="0"/>
            <a:chExt cx="30802758" cy="17427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634527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049158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532751" y="2680121"/>
            <a:ext cx="10626447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532750" y="995760"/>
            <a:ext cx="6172849" cy="124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 dirty="0" err="1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눈병</a:t>
            </a:r>
            <a:r>
              <a:rPr lang="en-US" sz="8000" spc="-320" dirty="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8000" spc="-320" dirty="0" err="1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진단</a:t>
            </a:r>
            <a:r>
              <a:rPr lang="en-US" sz="8000" spc="-320" dirty="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8000" spc="-320" dirty="0" err="1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화면</a:t>
            </a:r>
            <a:endParaRPr lang="en-US" sz="8000" spc="-320" dirty="0">
              <a:solidFill>
                <a:srgbClr val="231815"/>
              </a:solidFill>
              <a:latin typeface="210 국민체조"/>
              <a:ea typeface="210 국민체조"/>
              <a:cs typeface="210 국민체조"/>
              <a:sym typeface="210 국민체조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751" y="2853786"/>
            <a:ext cx="10482617" cy="579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사용자가 반려견의 눈 사진을 업로드하면, AI가 이미지를 분석해 눈 질환 여부를 판단하는 기능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 진단 정확도가 높아지도록 사진 촬영 가이드를 추가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AI가 분석하는 동안, 로딩 표시 UI 구현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진단 결과에는 질병 이름과 신뢰성이 같이 표시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질병에 대한 정보와 대처 방법을 추가</a:t>
            </a:r>
          </a:p>
          <a:p>
            <a:pPr algn="l">
              <a:lnSpc>
                <a:spcPts val="5022"/>
              </a:lnSpc>
            </a:pPr>
            <a:endParaRPr lang="en-US" sz="2700" b="1" spc="-54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5" name="Picture 11">
            <a:hlinkClick r:id="" action="ppaction://media"/>
            <a:extLst>
              <a:ext uri="{FF2B5EF4-FFF2-40B4-BE49-F238E27FC236}">
                <a16:creationId xmlns:a16="http://schemas.microsoft.com/office/drawing/2014/main" id="{E062230C-7E01-DA07-AAAE-45C471000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2725399" y="292865"/>
            <a:ext cx="4473069" cy="9727435"/>
          </a:xfrm>
          <a:prstGeom prst="rect">
            <a:avLst/>
          </a:prstGeom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9B97A8B9-166A-635E-92DA-A03EA6BB4E14}"/>
              </a:ext>
            </a:extLst>
          </p:cNvPr>
          <p:cNvSpPr/>
          <p:nvPr/>
        </p:nvSpPr>
        <p:spPr>
          <a:xfrm>
            <a:off x="12471068" y="102761"/>
            <a:ext cx="4990332" cy="10081478"/>
          </a:xfrm>
          <a:custGeom>
            <a:avLst/>
            <a:gdLst/>
            <a:ahLst/>
            <a:cxnLst/>
            <a:rect l="l" t="t" r="r" b="b"/>
            <a:pathLst>
              <a:path w="4990332" h="10081478">
                <a:moveTo>
                  <a:pt x="0" y="0"/>
                </a:moveTo>
                <a:lnTo>
                  <a:pt x="4990331" y="0"/>
                </a:lnTo>
                <a:lnTo>
                  <a:pt x="4990331" y="10081478"/>
                </a:lnTo>
                <a:lnTo>
                  <a:pt x="0" y="10081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AD6D3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65383" cy="240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5230" y="8304371"/>
            <a:ext cx="23102068" cy="1307034"/>
            <a:chOff x="0" y="0"/>
            <a:chExt cx="30802758" cy="17427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634527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049158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532751" y="2680121"/>
            <a:ext cx="10626447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532751" y="995760"/>
            <a:ext cx="6604000" cy="130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피부병 진단 화면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2751" y="2853786"/>
            <a:ext cx="10482617" cy="151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눈병 진단 기능과 동일한 방식을 사용하여 기능을 구현</a:t>
            </a:r>
          </a:p>
          <a:p>
            <a:pPr algn="l">
              <a:lnSpc>
                <a:spcPts val="5022"/>
              </a:lnSpc>
            </a:pPr>
            <a:endParaRPr lang="en-US" sz="2700" b="1" spc="-54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5" name="Picture 11">
            <a:hlinkClick r:id="" action="ppaction://media"/>
            <a:extLst>
              <a:ext uri="{FF2B5EF4-FFF2-40B4-BE49-F238E27FC236}">
                <a16:creationId xmlns:a16="http://schemas.microsoft.com/office/drawing/2014/main" id="{5CCDA224-22C7-5385-BA26-2B07520A62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2370439" y="342900"/>
            <a:ext cx="4469761" cy="9652521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002189DB-6B21-F3E6-81EE-15049CAEB75E}"/>
              </a:ext>
            </a:extLst>
          </p:cNvPr>
          <p:cNvSpPr/>
          <p:nvPr/>
        </p:nvSpPr>
        <p:spPr>
          <a:xfrm>
            <a:off x="12114941" y="134566"/>
            <a:ext cx="4958845" cy="10017868"/>
          </a:xfrm>
          <a:custGeom>
            <a:avLst/>
            <a:gdLst/>
            <a:ahLst/>
            <a:cxnLst/>
            <a:rect l="l" t="t" r="r" b="b"/>
            <a:pathLst>
              <a:path w="4958845" h="10017868">
                <a:moveTo>
                  <a:pt x="0" y="0"/>
                </a:moveTo>
                <a:lnTo>
                  <a:pt x="4958845" y="0"/>
                </a:lnTo>
                <a:lnTo>
                  <a:pt x="4958845" y="10017868"/>
                </a:lnTo>
                <a:lnTo>
                  <a:pt x="0" y="10017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AD6D3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65383" cy="240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5230" y="8304371"/>
            <a:ext cx="23102068" cy="1307034"/>
            <a:chOff x="0" y="0"/>
            <a:chExt cx="30802758" cy="17427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634527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049158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532751" y="2680121"/>
            <a:ext cx="10626447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1" name="TextBox 11"/>
          <p:cNvSpPr txBox="1"/>
          <p:nvPr/>
        </p:nvSpPr>
        <p:spPr>
          <a:xfrm>
            <a:off x="532751" y="995760"/>
            <a:ext cx="3738941" cy="130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챗봇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2751" y="2853786"/>
            <a:ext cx="10482617" cy="579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사용자가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반려견의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눈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사진을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업로드하면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AI가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이미지를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분석해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눈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질환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여부를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판단하는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진단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정확도가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높아지도록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촬영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가이드를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추가</a:t>
            </a: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AI가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분석하는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동안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로딩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표시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UI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구현</a:t>
            </a: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진단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결과에는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질병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이름과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신뢰성이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같이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표시</a:t>
            </a: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질병에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대한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정보와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대처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방법을</a:t>
            </a:r>
            <a:r>
              <a:rPr lang="en-US" sz="2700" b="1" spc="-54" dirty="0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00" b="1" spc="-54" dirty="0" err="1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추가</a:t>
            </a: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ts val="5022"/>
              </a:lnSpc>
            </a:pPr>
            <a:endParaRPr lang="en-US" sz="2700" b="1" spc="-54" dirty="0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1260DA-C651-6A98-9835-B432F6645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294368"/>
            <a:ext cx="4493801" cy="9649732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1B286BD9-0244-274B-AECE-E6AE63ABAA31}"/>
              </a:ext>
            </a:extLst>
          </p:cNvPr>
          <p:cNvSpPr/>
          <p:nvPr/>
        </p:nvSpPr>
        <p:spPr>
          <a:xfrm>
            <a:off x="12114941" y="134566"/>
            <a:ext cx="4958845" cy="10017868"/>
          </a:xfrm>
          <a:custGeom>
            <a:avLst/>
            <a:gdLst/>
            <a:ahLst/>
            <a:cxnLst/>
            <a:rect l="l" t="t" r="r" b="b"/>
            <a:pathLst>
              <a:path w="4958845" h="10017868">
                <a:moveTo>
                  <a:pt x="0" y="0"/>
                </a:moveTo>
                <a:lnTo>
                  <a:pt x="4958845" y="0"/>
                </a:lnTo>
                <a:lnTo>
                  <a:pt x="4958845" y="10017868"/>
                </a:lnTo>
                <a:lnTo>
                  <a:pt x="0" y="10017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AD6D3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65383" cy="240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5230" y="8304371"/>
            <a:ext cx="23102068" cy="1307034"/>
            <a:chOff x="0" y="0"/>
            <a:chExt cx="30802758" cy="17427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634527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049158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532751" y="2680121"/>
            <a:ext cx="10626447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405" b="1405"/>
          <a:stretch>
            <a:fillRect/>
          </a:stretch>
        </p:blipFill>
        <p:spPr>
          <a:xfrm>
            <a:off x="13018715" y="404334"/>
            <a:ext cx="4554552" cy="968109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32751" y="995760"/>
            <a:ext cx="7477787" cy="130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동물병원 찾기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2751" y="3274246"/>
            <a:ext cx="11479924" cy="408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사용자의 현재 위치를 기준으로 주변에 있는 동물병원을 지도 위에 표시하는 기능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Google Maps API를 활용하여 병원의 위치를 직관적으로 확인할 수 있도록 구성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병원 마커를 선택하면 병원 이름, 주소, 전화번호 등 기본 정보를 함께 제공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사용자가 빠르게 의료 서비스를 받을 수 있도록 편의성과 접근성을 중점으로 구현</a:t>
            </a:r>
          </a:p>
          <a:p>
            <a:pPr algn="l">
              <a:lnSpc>
                <a:spcPts val="5022"/>
              </a:lnSpc>
            </a:pPr>
            <a:endParaRPr lang="en-US" sz="2700" b="1" spc="-54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852024" y="187954"/>
            <a:ext cx="4887933" cy="10099046"/>
          </a:xfrm>
          <a:custGeom>
            <a:avLst/>
            <a:gdLst/>
            <a:ahLst/>
            <a:cxnLst/>
            <a:rect l="l" t="t" r="r" b="b"/>
            <a:pathLst>
              <a:path w="4887933" h="10099046">
                <a:moveTo>
                  <a:pt x="0" y="0"/>
                </a:moveTo>
                <a:lnTo>
                  <a:pt x="4887933" y="0"/>
                </a:lnTo>
                <a:lnTo>
                  <a:pt x="4887933" y="10099046"/>
                </a:lnTo>
                <a:lnTo>
                  <a:pt x="0" y="10099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6" r="-1136"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4147" y="3295666"/>
            <a:ext cx="6559945" cy="1395371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E524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4027" y="2827508"/>
            <a:ext cx="6559945" cy="1395371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3908" y="2945601"/>
            <a:ext cx="67001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E524E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2108" y="4914900"/>
            <a:ext cx="12643785" cy="1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5E524E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47934" y="660312"/>
            <a:ext cx="9945136" cy="8229600"/>
          </a:xfrm>
          <a:custGeom>
            <a:avLst/>
            <a:gdLst/>
            <a:ahLst/>
            <a:cxnLst/>
            <a:rect l="l" t="t" r="r" b="b"/>
            <a:pathLst>
              <a:path w="9945136" h="8229600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37577" y="3114498"/>
            <a:ext cx="4752539" cy="4752539"/>
          </a:xfrm>
          <a:custGeom>
            <a:avLst/>
            <a:gdLst/>
            <a:ahLst/>
            <a:cxnLst/>
            <a:rect l="l" t="t" r="r" b="b"/>
            <a:pathLst>
              <a:path w="4752539" h="4752539">
                <a:moveTo>
                  <a:pt x="0" y="0"/>
                </a:moveTo>
                <a:lnTo>
                  <a:pt x="4752539" y="0"/>
                </a:lnTo>
                <a:lnTo>
                  <a:pt x="4752539" y="4752538"/>
                </a:lnTo>
                <a:lnTo>
                  <a:pt x="0" y="4752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4" name="AutoShape 4"/>
          <p:cNvSpPr/>
          <p:nvPr/>
        </p:nvSpPr>
        <p:spPr>
          <a:xfrm>
            <a:off x="770360" y="4001292"/>
            <a:ext cx="9801006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5" name="Freeform 5"/>
          <p:cNvSpPr/>
          <p:nvPr/>
        </p:nvSpPr>
        <p:spPr>
          <a:xfrm>
            <a:off x="1223251" y="4315617"/>
            <a:ext cx="8440615" cy="8229600"/>
          </a:xfrm>
          <a:custGeom>
            <a:avLst/>
            <a:gdLst/>
            <a:ahLst/>
            <a:cxnLst/>
            <a:rect l="l" t="t" r="r" b="b"/>
            <a:pathLst>
              <a:path w="8440615" h="8229600">
                <a:moveTo>
                  <a:pt x="0" y="0"/>
                </a:moveTo>
                <a:lnTo>
                  <a:pt x="8440616" y="0"/>
                </a:lnTo>
                <a:lnTo>
                  <a:pt x="84406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8903" y="4289337"/>
            <a:ext cx="10855136" cy="94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60">
                <a:solidFill>
                  <a:srgbClr val="5E524E"/>
                </a:solidFill>
                <a:latin typeface="Nanum Square"/>
                <a:ea typeface="Nanum Square"/>
                <a:cs typeface="Nanum Square"/>
                <a:sym typeface="Nanum Square"/>
              </a:rPr>
              <a:t>반려견이 갖고있는  건강문제를 AI 를 통해 조기에 발견하고,</a:t>
            </a: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60">
                <a:solidFill>
                  <a:srgbClr val="5E524E"/>
                </a:solidFill>
                <a:latin typeface="Nanum Square"/>
                <a:ea typeface="Nanum Square"/>
                <a:cs typeface="Nanum Square"/>
                <a:sym typeface="Nanum Square"/>
              </a:rPr>
              <a:t>보호자가 올바른 대처를 할 수 있도록 도와주기 위함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233" y="8581983"/>
            <a:ext cx="8498378" cy="48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666750" y="1673137"/>
            <a:ext cx="10855136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앱 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8903" y="3035658"/>
            <a:ext cx="1085513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4199" spc="-83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Dogtor ( Dog + Doctor 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750" y="4048652"/>
            <a:ext cx="8498378" cy="48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1937577" y="7921705"/>
            <a:ext cx="4752539" cy="33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앱 아이콘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5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AD6D3"/>
          </a:solidFill>
        </p:spPr>
      </p:sp>
      <p:grpSp>
        <p:nvGrpSpPr>
          <p:cNvPr id="3" name="Group 3"/>
          <p:cNvGrpSpPr/>
          <p:nvPr/>
        </p:nvGrpSpPr>
        <p:grpSpPr>
          <a:xfrm>
            <a:off x="666750" y="2836147"/>
            <a:ext cx="5448300" cy="6711950"/>
            <a:chOff x="0" y="0"/>
            <a:chExt cx="1434943" cy="1767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6D6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434943" cy="1786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9850" y="2836147"/>
            <a:ext cx="5448300" cy="6711950"/>
            <a:chOff x="0" y="0"/>
            <a:chExt cx="1434943" cy="17677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6D646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434943" cy="1786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72950" y="2836147"/>
            <a:ext cx="5448300" cy="6711950"/>
            <a:chOff x="0" y="0"/>
            <a:chExt cx="1434943" cy="1767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6D646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434943" cy="1786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6053" y="4175997"/>
            <a:ext cx="4649694" cy="3581400"/>
            <a:chOff x="0" y="0"/>
            <a:chExt cx="1259398" cy="9700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6819153" y="4175997"/>
            <a:ext cx="4649694" cy="3581400"/>
            <a:chOff x="0" y="0"/>
            <a:chExt cx="1259398" cy="9700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r="-34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65306" y="4185522"/>
            <a:ext cx="4649694" cy="3581400"/>
            <a:chOff x="0" y="0"/>
            <a:chExt cx="1259398" cy="9700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r="-34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2582525" y="4185522"/>
            <a:ext cx="4649694" cy="3581400"/>
            <a:chOff x="0" y="0"/>
            <a:chExt cx="1259398" cy="9700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r="-34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0" name="AutoShape 20"/>
          <p:cNvSpPr/>
          <p:nvPr/>
        </p:nvSpPr>
        <p:spPr>
          <a:xfrm>
            <a:off x="620790" y="2331455"/>
            <a:ext cx="16954500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21" name="TextBox 21"/>
          <p:cNvSpPr txBox="1"/>
          <p:nvPr/>
        </p:nvSpPr>
        <p:spPr>
          <a:xfrm>
            <a:off x="808362" y="8493997"/>
            <a:ext cx="525361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spc="-40">
                <a:solidFill>
                  <a:srgbClr val="DAD6D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진단 기능은  AI 가 반려견의 눈 및 피부 </a:t>
            </a:r>
          </a:p>
          <a:p>
            <a:pPr marL="0" lvl="0" indent="0" algn="ctr">
              <a:lnSpc>
                <a:spcPts val="2800"/>
              </a:lnSpc>
            </a:pPr>
            <a:r>
              <a:rPr lang="en-US" sz="2000" spc="-40">
                <a:solidFill>
                  <a:srgbClr val="DAD6D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이미지를 분석하여 질병을 분류하는 기능입니다.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1066" y="3309222"/>
            <a:ext cx="4699667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76">
                <a:solidFill>
                  <a:srgbClr val="FFFFFF"/>
                </a:solidFill>
                <a:latin typeface="210 다락방"/>
                <a:ea typeface="210 다락방"/>
                <a:cs typeface="210 다락방"/>
                <a:sym typeface="210 다락방"/>
              </a:rPr>
              <a:t>AI 진단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27232" y="8537868"/>
            <a:ext cx="4741615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spc="-40">
                <a:solidFill>
                  <a:srgbClr val="DAD6D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 기능은 AI와 사용자와의 대화를 통해 </a:t>
            </a:r>
          </a:p>
          <a:p>
            <a:pPr marL="0" lvl="0" indent="0" algn="ctr">
              <a:lnSpc>
                <a:spcPts val="2800"/>
              </a:lnSpc>
            </a:pPr>
            <a:r>
              <a:rPr lang="en-US" sz="2000" spc="-40">
                <a:solidFill>
                  <a:srgbClr val="DAD6D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반려견 건강 상담을  제공합니다.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73192" y="3309222"/>
            <a:ext cx="4741615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76">
                <a:solidFill>
                  <a:srgbClr val="FFFFFF"/>
                </a:solidFill>
                <a:latin typeface="210 다락방"/>
                <a:ea typeface="210 다락방"/>
                <a:cs typeface="210 다락방"/>
                <a:sym typeface="210 다락방"/>
              </a:rPr>
              <a:t>챗봇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82525" y="8537868"/>
            <a:ext cx="469198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spc="-40">
                <a:solidFill>
                  <a:srgbClr val="DAD6D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기능은 사용자가 근처의 동물 병원을 </a:t>
            </a:r>
          </a:p>
          <a:p>
            <a:pPr marL="0" lvl="0" indent="0" algn="ctr">
              <a:lnSpc>
                <a:spcPts val="2800"/>
              </a:lnSpc>
            </a:pPr>
            <a:r>
              <a:rPr lang="en-US" sz="2000" spc="-40">
                <a:solidFill>
                  <a:srgbClr val="DAD6D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쉽게 찾을 수 있게 도와줍니다.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51109" y="3309222"/>
            <a:ext cx="4691983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</a:pPr>
            <a:r>
              <a:rPr lang="en-US" sz="3800" spc="-76">
                <a:solidFill>
                  <a:srgbClr val="FFFFFF"/>
                </a:solidFill>
                <a:latin typeface="210 다락방"/>
                <a:ea typeface="210 다락방"/>
                <a:cs typeface="210 다락방"/>
                <a:sym typeface="210 다락방"/>
              </a:rPr>
              <a:t>동물병원 위치 안내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6750" y="759327"/>
            <a:ext cx="16954500" cy="10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0"/>
              </a:lnSpc>
            </a:pPr>
            <a:r>
              <a:rPr lang="en-US" sz="7900" spc="-316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 및 주요 사용 기능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1066" y="7944077"/>
            <a:ext cx="4738234" cy="37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-43">
                <a:solidFill>
                  <a:srgbClr val="FFFCF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Roboflow API 사용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19153" y="7961250"/>
            <a:ext cx="473823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-43">
                <a:solidFill>
                  <a:srgbClr val="FFFCF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OpenAI GPT 모델 사용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93985" y="7966013"/>
            <a:ext cx="4738234" cy="37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 spc="-43">
                <a:solidFill>
                  <a:srgbClr val="FFFCF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Google Maps API 사용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824738" y="2908300"/>
            <a:ext cx="5448300" cy="6711950"/>
            <a:chOff x="0" y="0"/>
            <a:chExt cx="1434943" cy="1767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5E524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434943" cy="1786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AD6D3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465383" cy="240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101768" y="2908300"/>
            <a:ext cx="6853833" cy="5819029"/>
          </a:xfrm>
          <a:custGeom>
            <a:avLst/>
            <a:gdLst/>
            <a:ahLst/>
            <a:cxnLst/>
            <a:rect l="l" t="t" r="r" b="b"/>
            <a:pathLst>
              <a:path w="6853833" h="5819029">
                <a:moveTo>
                  <a:pt x="0" y="0"/>
                </a:moveTo>
                <a:lnTo>
                  <a:pt x="6853833" y="0"/>
                </a:lnTo>
                <a:lnTo>
                  <a:pt x="6853833" y="5819029"/>
                </a:lnTo>
                <a:lnTo>
                  <a:pt x="0" y="5819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836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66750" y="461024"/>
            <a:ext cx="12944475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강아지 눈병 진단 모델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750" y="3084262"/>
            <a:ext cx="12944475" cy="63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세트 : </a:t>
            </a: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  <a:hlinkClick r:id="rId3" tooltip="https://universe.roboflow.com/jonathan-chandra/dog-eye-problems-detection"/>
              </a:rPr>
              <a:t>Dog Eye Problems Detection</a:t>
            </a: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(Roboflow)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모델 유형 : 사전 학습된 모델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데이터셋 수 :  2652개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데이터셋 클래스 종류 : 4개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( 정상, 결막염, 안검내반, 눈꺼풀 혹)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전처리: 이미지 리사이징(224×224), 정규화, 라벨링 및 증강적용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학습 : 검증 : 테스트 = 7 : 2 : 1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평균 정밀도 : 91.7 %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450290" y="2193925"/>
            <a:ext cx="16954500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13" name="Group 13"/>
          <p:cNvGrpSpPr/>
          <p:nvPr/>
        </p:nvGrpSpPr>
        <p:grpSpPr>
          <a:xfrm>
            <a:off x="-185537" y="8736854"/>
            <a:ext cx="23102068" cy="1307034"/>
            <a:chOff x="0" y="0"/>
            <a:chExt cx="30802758" cy="17427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634527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1049158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AD6D3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65383" cy="240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750" y="3093781"/>
            <a:ext cx="12944475" cy="63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세트 : dog-skin-disease-dataset (Roboflow)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모델 유형 : 사전 학습된 모델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데이터셋 수 :  1418개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데이터셋 클래스 종류 : 4개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( 정상, 세균성 피부염, 곰팡이 감염, 알르레기)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전처리: 이미지 리사이징(224×224), 정규화, 라벨링 및 증강적용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학습 : 검증 : 테스트 = 88 : 8 : 4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평균 정밀도 : 97.7 %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800" b="1" spc="-56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832874" y="3112831"/>
            <a:ext cx="6275216" cy="5559620"/>
          </a:xfrm>
          <a:custGeom>
            <a:avLst/>
            <a:gdLst/>
            <a:ahLst/>
            <a:cxnLst/>
            <a:rect l="l" t="t" r="r" b="b"/>
            <a:pathLst>
              <a:path w="6275216" h="5559620">
                <a:moveTo>
                  <a:pt x="0" y="0"/>
                </a:moveTo>
                <a:lnTo>
                  <a:pt x="6275216" y="0"/>
                </a:lnTo>
                <a:lnTo>
                  <a:pt x="6275216" y="5559620"/>
                </a:lnTo>
                <a:lnTo>
                  <a:pt x="0" y="555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866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6750" y="461024"/>
            <a:ext cx="12944475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강아지 피부병 진단 모델 개요</a:t>
            </a:r>
          </a:p>
        </p:txBody>
      </p:sp>
      <p:sp>
        <p:nvSpPr>
          <p:cNvPr id="9" name="AutoShape 9"/>
          <p:cNvSpPr/>
          <p:nvPr/>
        </p:nvSpPr>
        <p:spPr>
          <a:xfrm>
            <a:off x="450290" y="2193925"/>
            <a:ext cx="16954500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10" name="Group 10"/>
          <p:cNvGrpSpPr/>
          <p:nvPr/>
        </p:nvGrpSpPr>
        <p:grpSpPr>
          <a:xfrm>
            <a:off x="-185537" y="8736854"/>
            <a:ext cx="23102068" cy="1307034"/>
            <a:chOff x="0" y="0"/>
            <a:chExt cx="30802758" cy="17427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0634527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1049158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AD6D3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65383" cy="240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</a:t>
            </a:r>
          </a:p>
        </p:txBody>
      </p:sp>
      <p:sp>
        <p:nvSpPr>
          <p:cNvPr id="6" name="Freeform 6"/>
          <p:cNvSpPr/>
          <p:nvPr/>
        </p:nvSpPr>
        <p:spPr>
          <a:xfrm>
            <a:off x="2719262" y="2636625"/>
            <a:ext cx="12854173" cy="5029195"/>
          </a:xfrm>
          <a:custGeom>
            <a:avLst/>
            <a:gdLst/>
            <a:ahLst/>
            <a:cxnLst/>
            <a:rect l="l" t="t" r="r" b="b"/>
            <a:pathLst>
              <a:path w="12854173" h="5029195">
                <a:moveTo>
                  <a:pt x="0" y="0"/>
                </a:moveTo>
                <a:lnTo>
                  <a:pt x="12854172" y="0"/>
                </a:lnTo>
                <a:lnTo>
                  <a:pt x="12854172" y="5029195"/>
                </a:lnTo>
                <a:lnTo>
                  <a:pt x="0" y="5029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666750" y="2135875"/>
            <a:ext cx="16954500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8" name="TextBox 8"/>
          <p:cNvSpPr txBox="1"/>
          <p:nvPr/>
        </p:nvSpPr>
        <p:spPr>
          <a:xfrm>
            <a:off x="2671762" y="327025"/>
            <a:ext cx="12944475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OpenAI Response API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8420" y="7876222"/>
            <a:ext cx="12483843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009" lvl="1" indent="-291505" algn="l">
              <a:lnSpc>
                <a:spcPts val="324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챗봇을 구현하기 위해 OpenAI의 GPT 모델(gpt-o4-mini)을 사용</a:t>
            </a:r>
          </a:p>
          <a:p>
            <a:pPr algn="l">
              <a:lnSpc>
                <a:spcPts val="3240"/>
              </a:lnSpc>
            </a:pPr>
            <a:endParaRPr lang="en-US" sz="2700" b="1" spc="-54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3009" lvl="1" indent="-291505" algn="l">
              <a:lnSpc>
                <a:spcPts val="324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챗봇 커스텀 세팅을 통해 사용자에게 친근하고 자연스러운 대화 경험을 제공</a:t>
            </a:r>
          </a:p>
          <a:p>
            <a:pPr algn="l">
              <a:lnSpc>
                <a:spcPts val="3240"/>
              </a:lnSpc>
            </a:pPr>
            <a:endParaRPr lang="en-US" sz="2700" b="1" spc="-54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3009" lvl="1" indent="-291505" algn="l">
              <a:lnSpc>
                <a:spcPts val="3240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사용자의 질문을 분석하여 반려견의 질병에 관련해 상담 및 조언 제공</a:t>
            </a:r>
          </a:p>
          <a:p>
            <a:pPr algn="l">
              <a:lnSpc>
                <a:spcPts val="3240"/>
              </a:lnSpc>
            </a:pPr>
            <a:endParaRPr lang="en-US" sz="2700" b="1" spc="-54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endParaRPr lang="en-US" sz="2700" b="1" spc="-54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39250"/>
            <a:ext cx="141269" cy="32071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839"/>
              </a:lnSpc>
              <a:spcBef>
                <a:spcPct val="0"/>
              </a:spcBef>
            </a:pPr>
            <a:r>
              <a:rPr lang="en-US" sz="600" spc="-12">
                <a:solidFill>
                  <a:srgbClr val="5E524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7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AD6D3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65383" cy="240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2751" y="3015711"/>
            <a:ext cx="11736218" cy="437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5022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Google Maps API는 전 세계의 지리 데이터를 기반으로 </a:t>
            </a:r>
          </a:p>
          <a:p>
            <a:pPr algn="l">
              <a:lnSpc>
                <a:spcPts val="5022"/>
              </a:lnSpc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지도, 마커, 경로, 거리 측정 등 다양한 시각화 기능을 제공</a:t>
            </a:r>
          </a:p>
          <a:p>
            <a:pPr algn="l">
              <a:lnSpc>
                <a:spcPts val="5022"/>
              </a:lnSpc>
            </a:pPr>
            <a:endParaRPr lang="en-US" sz="2700" b="1" spc="-54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2932" lvl="1" indent="-291466" algn="l">
              <a:lnSpc>
                <a:spcPts val="5022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확장 서비스인 Places API를 통해 주변의 장소를 검색하고 상세 정보를 조회</a:t>
            </a:r>
          </a:p>
          <a:p>
            <a:pPr algn="l">
              <a:lnSpc>
                <a:spcPts val="5022"/>
              </a:lnSpc>
            </a:pPr>
            <a:endParaRPr lang="en-US" sz="2700" b="1" spc="-54">
              <a:solidFill>
                <a:srgbClr val="5E524E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82932" lvl="1" indent="-291466" algn="l">
              <a:lnSpc>
                <a:spcPts val="5022"/>
              </a:lnSpc>
              <a:buFont typeface="Arial"/>
              <a:buChar char="•"/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Dogtor 앱에서는 사용자 근처 동물병원의 위치, 주소, 전화번호, 웹사이트 </a:t>
            </a:r>
          </a:p>
          <a:p>
            <a:pPr algn="l">
              <a:lnSpc>
                <a:spcPts val="5022"/>
              </a:lnSpc>
            </a:pPr>
            <a:r>
              <a:rPr lang="en-US" sz="2700" b="1" spc="-54">
                <a:solidFill>
                  <a:srgbClr val="5E524E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정보를 표시하여 빠르게 병원을 찾을 수 있도록 지원할 예정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2751" y="995760"/>
            <a:ext cx="10256937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320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Google Maps API 개요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75230" y="8304371"/>
            <a:ext cx="23102068" cy="1307034"/>
            <a:chOff x="0" y="0"/>
            <a:chExt cx="30802758" cy="1742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634527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1049158" y="93467"/>
              <a:ext cx="9753600" cy="1649245"/>
            </a:xfrm>
            <a:custGeom>
              <a:avLst/>
              <a:gdLst/>
              <a:ahLst/>
              <a:cxnLst/>
              <a:rect l="l" t="t" r="r" b="b"/>
              <a:pathLst>
                <a:path w="9753600" h="1649245">
                  <a:moveTo>
                    <a:pt x="0" y="0"/>
                  </a:moveTo>
                  <a:lnTo>
                    <a:pt x="9753600" y="0"/>
                  </a:lnTo>
                  <a:lnTo>
                    <a:pt x="9753600" y="1649245"/>
                  </a:lnTo>
                  <a:lnTo>
                    <a:pt x="0" y="164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1159197" y="162859"/>
            <a:ext cx="7450403" cy="11631113"/>
          </a:xfrm>
          <a:custGeom>
            <a:avLst/>
            <a:gdLst/>
            <a:ahLst/>
            <a:cxnLst/>
            <a:rect l="l" t="t" r="r" b="b"/>
            <a:pathLst>
              <a:path w="7450403" h="11631113">
                <a:moveTo>
                  <a:pt x="0" y="0"/>
                </a:moveTo>
                <a:lnTo>
                  <a:pt x="7450403" y="0"/>
                </a:lnTo>
                <a:lnTo>
                  <a:pt x="7450403" y="11631113"/>
                </a:lnTo>
                <a:lnTo>
                  <a:pt x="0" y="11631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0" r="-2050" b="-19609"/>
            </a:stretch>
          </a:blipFill>
        </p:spPr>
      </p:sp>
      <p:sp>
        <p:nvSpPr>
          <p:cNvPr id="13" name="AutoShape 13"/>
          <p:cNvSpPr/>
          <p:nvPr/>
        </p:nvSpPr>
        <p:spPr>
          <a:xfrm flipV="1">
            <a:off x="532751" y="2680121"/>
            <a:ext cx="10553463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6992" y="2564258"/>
            <a:ext cx="3099187" cy="6830164"/>
          </a:xfrm>
          <a:custGeom>
            <a:avLst/>
            <a:gdLst/>
            <a:ahLst/>
            <a:cxnLst/>
            <a:rect l="l" t="t" r="r" b="b"/>
            <a:pathLst>
              <a:path w="3099187" h="6830164">
                <a:moveTo>
                  <a:pt x="0" y="0"/>
                </a:moveTo>
                <a:lnTo>
                  <a:pt x="3099187" y="0"/>
                </a:lnTo>
                <a:lnTo>
                  <a:pt x="3099187" y="6830165"/>
                </a:lnTo>
                <a:lnTo>
                  <a:pt x="0" y="6830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478368" y="2719687"/>
            <a:ext cx="3259653" cy="6519306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t="-3619" b="-361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688733" y="2719687"/>
            <a:ext cx="2982583" cy="6519306"/>
          </a:xfrm>
          <a:custGeom>
            <a:avLst/>
            <a:gdLst/>
            <a:ahLst/>
            <a:cxnLst/>
            <a:rect l="l" t="t" r="r" b="b"/>
            <a:pathLst>
              <a:path w="2982583" h="6519306">
                <a:moveTo>
                  <a:pt x="0" y="0"/>
                </a:moveTo>
                <a:lnTo>
                  <a:pt x="2982583" y="0"/>
                </a:lnTo>
                <a:lnTo>
                  <a:pt x="2982583" y="6519307"/>
                </a:lnTo>
                <a:lnTo>
                  <a:pt x="0" y="6519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48493" y="2705891"/>
            <a:ext cx="3011573" cy="6546898"/>
          </a:xfrm>
          <a:custGeom>
            <a:avLst/>
            <a:gdLst/>
            <a:ahLst/>
            <a:cxnLst/>
            <a:rect l="l" t="t" r="r" b="b"/>
            <a:pathLst>
              <a:path w="3011573" h="6546898">
                <a:moveTo>
                  <a:pt x="0" y="0"/>
                </a:moveTo>
                <a:lnTo>
                  <a:pt x="3011573" y="0"/>
                </a:lnTo>
                <a:lnTo>
                  <a:pt x="3011573" y="6546899"/>
                </a:lnTo>
                <a:lnTo>
                  <a:pt x="0" y="6546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2094636"/>
            <a:ext cx="16230600" cy="0"/>
          </a:xfrm>
          <a:prstGeom prst="line">
            <a:avLst/>
          </a:prstGeom>
          <a:ln w="19050" cap="flat">
            <a:solidFill>
              <a:srgbClr val="5E524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9" name="Freeform 9"/>
          <p:cNvSpPr/>
          <p:nvPr/>
        </p:nvSpPr>
        <p:spPr>
          <a:xfrm>
            <a:off x="1379174" y="2564258"/>
            <a:ext cx="3380931" cy="6830164"/>
          </a:xfrm>
          <a:custGeom>
            <a:avLst/>
            <a:gdLst/>
            <a:ahLst/>
            <a:cxnLst/>
            <a:rect l="l" t="t" r="r" b="b"/>
            <a:pathLst>
              <a:path w="3380931" h="6830164">
                <a:moveTo>
                  <a:pt x="0" y="0"/>
                </a:moveTo>
                <a:lnTo>
                  <a:pt x="3380932" y="0"/>
                </a:lnTo>
                <a:lnTo>
                  <a:pt x="3380932" y="6830165"/>
                </a:lnTo>
                <a:lnTo>
                  <a:pt x="0" y="68301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35168" y="632230"/>
            <a:ext cx="11017663" cy="112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0"/>
              </a:lnSpc>
            </a:pPr>
            <a:r>
              <a:rPr lang="en-US" sz="7900" spc="-316">
                <a:solidFill>
                  <a:srgbClr val="231815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UI 화면 설계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51086" y="9561066"/>
            <a:ext cx="157099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47"/>
              </a:lnSpc>
              <a:spcBef>
                <a:spcPct val="0"/>
              </a:spcBef>
            </a:pPr>
            <a:r>
              <a:rPr lang="en-US" sz="2952" u="none" strike="noStrike" spc="-118" dirty="0" err="1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메인메뉴</a:t>
            </a:r>
            <a:endParaRPr lang="en-US" sz="2952" u="none" strike="noStrike" spc="-118" dirty="0">
              <a:solidFill>
                <a:srgbClr val="5E524E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185051" y="9568664"/>
            <a:ext cx="184628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sz="2952" spc="-118" dirty="0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AI </a:t>
            </a:r>
            <a:r>
              <a:rPr lang="en-US" sz="2800" spc="-118" dirty="0" err="1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검사</a:t>
            </a:r>
            <a:r>
              <a:rPr lang="en-US" sz="2952" spc="-118" dirty="0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2952" spc="-118" dirty="0" err="1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화면</a:t>
            </a:r>
            <a:endParaRPr lang="en-US" sz="2952" spc="-118" dirty="0">
              <a:solidFill>
                <a:srgbClr val="5E524E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60436" y="9568664"/>
            <a:ext cx="143950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sz="2800" spc="-118" dirty="0" err="1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챗봇</a:t>
            </a:r>
            <a:r>
              <a:rPr lang="en-US" sz="2800" spc="-118" dirty="0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2800" spc="-118" dirty="0" err="1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화면</a:t>
            </a:r>
            <a:endParaRPr lang="en-US" sz="2800" spc="-118" dirty="0">
              <a:solidFill>
                <a:srgbClr val="5E524E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152196" y="9568664"/>
            <a:ext cx="220416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sz="2800" spc="-118" dirty="0" err="1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구글</a:t>
            </a:r>
            <a:r>
              <a:rPr lang="en-US" sz="2800" spc="-118" dirty="0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2800" spc="-118" dirty="0" err="1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지도</a:t>
            </a:r>
            <a:r>
              <a:rPr lang="en-US" sz="2800" spc="-118" dirty="0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2800" spc="-118" dirty="0" err="1">
                <a:solidFill>
                  <a:srgbClr val="5E524E"/>
                </a:solidFill>
                <a:latin typeface="210 다락방"/>
                <a:ea typeface="210 다락방"/>
                <a:cs typeface="210 다락방"/>
                <a:sym typeface="210 다락방"/>
              </a:rPr>
              <a:t>화면</a:t>
            </a:r>
            <a:endParaRPr lang="en-US" sz="2800" spc="-118" dirty="0">
              <a:solidFill>
                <a:srgbClr val="5E524E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5357090" y="2611883"/>
            <a:ext cx="3380931" cy="6782539"/>
          </a:xfrm>
          <a:custGeom>
            <a:avLst/>
            <a:gdLst/>
            <a:ahLst/>
            <a:cxnLst/>
            <a:rect l="l" t="t" r="r" b="b"/>
            <a:pathLst>
              <a:path w="3380931" h="6782539">
                <a:moveTo>
                  <a:pt x="0" y="0"/>
                </a:moveTo>
                <a:lnTo>
                  <a:pt x="3380932" y="0"/>
                </a:lnTo>
                <a:lnTo>
                  <a:pt x="3380932" y="6782540"/>
                </a:lnTo>
                <a:lnTo>
                  <a:pt x="0" y="6782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0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489724" y="2588071"/>
            <a:ext cx="3380931" cy="6830164"/>
          </a:xfrm>
          <a:custGeom>
            <a:avLst/>
            <a:gdLst/>
            <a:ahLst/>
            <a:cxnLst/>
            <a:rect l="l" t="t" r="r" b="b"/>
            <a:pathLst>
              <a:path w="3380931" h="6830164">
                <a:moveTo>
                  <a:pt x="0" y="0"/>
                </a:moveTo>
                <a:lnTo>
                  <a:pt x="3380932" y="0"/>
                </a:lnTo>
                <a:lnTo>
                  <a:pt x="3380932" y="6830164"/>
                </a:lnTo>
                <a:lnTo>
                  <a:pt x="0" y="6830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563814" y="2611883"/>
            <a:ext cx="3380931" cy="6782539"/>
          </a:xfrm>
          <a:custGeom>
            <a:avLst/>
            <a:gdLst/>
            <a:ahLst/>
            <a:cxnLst/>
            <a:rect l="l" t="t" r="r" b="b"/>
            <a:pathLst>
              <a:path w="3380931" h="6782539">
                <a:moveTo>
                  <a:pt x="0" y="0"/>
                </a:moveTo>
                <a:lnTo>
                  <a:pt x="3380931" y="0"/>
                </a:lnTo>
                <a:lnTo>
                  <a:pt x="3380931" y="6782540"/>
                </a:lnTo>
                <a:lnTo>
                  <a:pt x="0" y="6782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0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2108" y="4078288"/>
            <a:ext cx="12643785" cy="1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5E524E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구현 화면 소개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586</Words>
  <Application>Microsoft Office PowerPoint</Application>
  <PresentationFormat>사용자 지정</PresentationFormat>
  <Paragraphs>116</Paragraphs>
  <Slides>15</Slides>
  <Notes>2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210 국민체조</vt:lpstr>
      <vt:lpstr>Source Han Sans KR</vt:lpstr>
      <vt:lpstr>210 네버랜드 Bold</vt:lpstr>
      <vt:lpstr>Nanum Square</vt:lpstr>
      <vt:lpstr>Source Han Sans KR Bold</vt:lpstr>
      <vt:lpstr>Calibri</vt:lpstr>
      <vt:lpstr>Arial</vt:lpstr>
      <vt:lpstr>무궁화 고딕</vt:lpstr>
      <vt:lpstr>Nanum Square Bold</vt:lpstr>
      <vt:lpstr>210 다락방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- Dogtor: 반려견 건강 AI 진단</dc:title>
  <dc:creator>정유진</dc:creator>
  <dc:description>프레젠테이션 - Dogtor: 반려견 건강 AI 진단</dc:description>
  <cp:lastModifiedBy>유진 정</cp:lastModifiedBy>
  <cp:revision>2</cp:revision>
  <dcterms:created xsi:type="dcterms:W3CDTF">2006-08-16T00:00:00Z</dcterms:created>
  <dcterms:modified xsi:type="dcterms:W3CDTF">2025-12-17T00:16:44Z</dcterms:modified>
  <dc:identifier>DAG1o5NqNxI</dc:identifier>
</cp:coreProperties>
</file>